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attanakarn SemiExpanded Medium" charset="1" panose="00000000000000000000"/>
      <p:regular r:id="rId19"/>
    </p:embeddedFont>
    <p:embeddedFont>
      <p:font typeface="Poppins" charset="1" panose="00000500000000000000"/>
      <p:regular r:id="rId20"/>
    </p:embeddedFont>
    <p:embeddedFont>
      <p:font typeface="Poppins Medium" charset="1" panose="00000600000000000000"/>
      <p:regular r:id="rId21"/>
    </p:embeddedFont>
    <p:embeddedFont>
      <p:font typeface="Poppins Bold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jMx666bc.mp4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VAGjMx666bc.mp4" Type="http://schemas.openxmlformats.org/officeDocument/2006/relationships/video"/><Relationship Id="rId4" Target="../media/VAGjMx666bc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028533" y="2456101"/>
            <a:ext cx="12230934" cy="5374798"/>
            <a:chOff x="0" y="0"/>
            <a:chExt cx="1240630" cy="54518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40630" cy="545186"/>
            </a:xfrm>
            <a:custGeom>
              <a:avLst/>
              <a:gdLst/>
              <a:ahLst/>
              <a:cxnLst/>
              <a:rect r="r" b="b" t="t" l="l"/>
              <a:pathLst>
                <a:path h="545186" w="1240630">
                  <a:moveTo>
                    <a:pt x="1240630" y="272593"/>
                  </a:moveTo>
                  <a:lnTo>
                    <a:pt x="1037430" y="545186"/>
                  </a:lnTo>
                  <a:lnTo>
                    <a:pt x="203200" y="545186"/>
                  </a:lnTo>
                  <a:lnTo>
                    <a:pt x="0" y="272593"/>
                  </a:lnTo>
                  <a:lnTo>
                    <a:pt x="203200" y="0"/>
                  </a:lnTo>
                  <a:lnTo>
                    <a:pt x="1037430" y="0"/>
                  </a:lnTo>
                  <a:lnTo>
                    <a:pt x="1240630" y="2725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114300" y="-57150"/>
              <a:ext cx="1012030" cy="6023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707094" y="-1076774"/>
            <a:ext cx="4516498" cy="3881366"/>
            <a:chOff x="0" y="0"/>
            <a:chExt cx="812800" cy="6985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gradFill>
                <a:gsLst>
                  <a:gs pos="0">
                    <a:srgbClr val="0063D8">
                      <a:alpha val="63000"/>
                    </a:srgbClr>
                  </a:gs>
                  <a:gs pos="100000">
                    <a:srgbClr val="03428B">
                      <a:alpha val="63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04112" y="2238883"/>
            <a:ext cx="1316557" cy="1131417"/>
            <a:chOff x="0" y="0"/>
            <a:chExt cx="812800" cy="698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0063D8">
                    <a:alpha val="100000"/>
                  </a:srgbClr>
                </a:gs>
                <a:gs pos="100000">
                  <a:srgbClr val="03428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838569" y="3892341"/>
            <a:ext cx="10610862" cy="189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15"/>
              </a:lnSpc>
              <a:spcBef>
                <a:spcPct val="0"/>
              </a:spcBef>
            </a:pPr>
            <a:r>
              <a:rPr lang="en-US" b="true" sz="11082">
                <a:solidFill>
                  <a:srgbClr val="FFFFFF"/>
                </a:solidFill>
                <a:latin typeface="Pattanakarn SemiExpanded Medium"/>
                <a:ea typeface="Pattanakarn SemiExpanded Medium"/>
                <a:cs typeface="Pattanakarn SemiExpanded Medium"/>
                <a:sym typeface="Pattanakarn SemiExpanded Medium"/>
              </a:rPr>
              <a:t>CareerSathi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19564" y="5722207"/>
            <a:ext cx="8248873" cy="462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53"/>
              </a:lnSpc>
              <a:spcBef>
                <a:spcPct val="0"/>
              </a:spcBef>
            </a:pPr>
            <a:r>
              <a:rPr lang="en-US" sz="2609" spc="4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Team AlgoCrunchers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020669" y="2926999"/>
            <a:ext cx="1031682" cy="886602"/>
            <a:chOff x="0" y="0"/>
            <a:chExt cx="812800" cy="6985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897034" y="6755235"/>
            <a:ext cx="1316557" cy="1131417"/>
            <a:chOff x="0" y="0"/>
            <a:chExt cx="812800" cy="6985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0063D8">
                    <a:alpha val="100000"/>
                  </a:srgbClr>
                </a:gs>
                <a:gs pos="100000">
                  <a:srgbClr val="03428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4996518" y="6249686"/>
            <a:ext cx="1031682" cy="886602"/>
            <a:chOff x="0" y="0"/>
            <a:chExt cx="812800" cy="6985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-1422896" y="7084024"/>
            <a:ext cx="5570573" cy="4787211"/>
            <a:chOff x="0" y="0"/>
            <a:chExt cx="812800" cy="6985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gradFill>
                <a:gsLst>
                  <a:gs pos="0">
                    <a:srgbClr val="0063D8">
                      <a:alpha val="63000"/>
                    </a:srgbClr>
                  </a:gs>
                  <a:gs pos="100000">
                    <a:srgbClr val="03428B">
                      <a:alpha val="63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-7773418"/>
            <a:ext cx="38225688" cy="25833837"/>
            <a:chOff x="0" y="0"/>
            <a:chExt cx="50967584" cy="3444511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13984474"/>
              <a:ext cx="8631420" cy="7417626"/>
              <a:chOff x="0" y="0"/>
              <a:chExt cx="812800" cy="6985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8631420" y="5221861"/>
              <a:ext cx="8631420" cy="7417626"/>
              <a:chOff x="0" y="0"/>
              <a:chExt cx="812800" cy="6985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166355" y="0"/>
              <a:ext cx="8631420" cy="7417626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33704744" y="22757580"/>
              <a:ext cx="8631420" cy="7417626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8627966" y="22757580"/>
              <a:ext cx="8631420" cy="7417626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21166355" y="27027489"/>
              <a:ext cx="8631420" cy="7417626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42336164" y="13984474"/>
              <a:ext cx="8631420" cy="7417626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33704744" y="5221861"/>
              <a:ext cx="8631420" cy="7417626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8825998" y="14863688"/>
              <a:ext cx="13315589" cy="4203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489"/>
                </a:lnSpc>
                <a:spcBef>
                  <a:spcPct val="0"/>
                </a:spcBef>
              </a:pPr>
              <a:r>
                <a:rPr lang="en-US" sz="18206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Features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3533059" y="4558723"/>
            <a:ext cx="3675980" cy="2663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4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Crew-AI </a:t>
            </a:r>
          </a:p>
          <a:p>
            <a:pPr algn="ctr">
              <a:lnSpc>
                <a:spcPts val="6999"/>
              </a:lnSpc>
            </a:pPr>
            <a:r>
              <a:rPr lang="en-US" sz="4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Integration</a:t>
            </a:r>
          </a:p>
          <a:p>
            <a:pPr algn="ctr">
              <a:lnSpc>
                <a:spcPts val="6999"/>
              </a:lnSpc>
              <a:spcBef>
                <a:spcPct val="0"/>
              </a:spcBef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0160654" y="3658797"/>
            <a:ext cx="4391415" cy="4211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CrewAI Integration</a:t>
            </a:r>
          </a:p>
          <a:p>
            <a:pPr algn="l" marL="367031" indent="-183516" lvl="1">
              <a:lnSpc>
                <a:spcPts val="2380"/>
              </a:lnSpc>
              <a:buFont typeface="Arial"/>
              <a:buChar char="•"/>
            </a:pPr>
            <a:r>
              <a:rPr lang="en-US" b="true" sz="17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Modularizes the career workflow using goal-driven AI agents (e.g., Skill Assessor, Job Matcher).</a:t>
            </a:r>
          </a:p>
          <a:p>
            <a:pPr algn="l" marL="367031" indent="-183516" lvl="1">
              <a:lnSpc>
                <a:spcPts val="2380"/>
              </a:lnSpc>
              <a:buFont typeface="Arial"/>
              <a:buChar char="•"/>
            </a:pPr>
            <a:r>
              <a:rPr lang="en-US" b="true" sz="17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Enables seamless task orchestration through multi-agent collaboration.</a:t>
            </a:r>
          </a:p>
          <a:p>
            <a:pPr algn="l" marL="367031" indent="-183516" lvl="1">
              <a:lnSpc>
                <a:spcPts val="2380"/>
              </a:lnSpc>
              <a:buFont typeface="Arial"/>
              <a:buChar char="•"/>
            </a:pPr>
            <a:r>
              <a:rPr lang="en-US" b="true" sz="17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Supports both sequential and parallel processing of tasks for efficiency.</a:t>
            </a:r>
          </a:p>
          <a:p>
            <a:pPr algn="l" marL="367031" indent="-183516" lvl="1">
              <a:lnSpc>
                <a:spcPts val="238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17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Easily extendable with new agents for resume building, interview prep, etc.</a:t>
            </a:r>
          </a:p>
          <a:p>
            <a:pPr algn="ctr">
              <a:lnSpc>
                <a:spcPts val="238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762500" y="0"/>
            <a:ext cx="38225688" cy="25833837"/>
            <a:chOff x="0" y="0"/>
            <a:chExt cx="50967584" cy="3444511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13984474"/>
              <a:ext cx="8631420" cy="7417626"/>
              <a:chOff x="0" y="0"/>
              <a:chExt cx="812800" cy="6985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8631420" y="5221861"/>
              <a:ext cx="8631420" cy="7417626"/>
              <a:chOff x="0" y="0"/>
              <a:chExt cx="812800" cy="6985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166355" y="0"/>
              <a:ext cx="8631420" cy="7417626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33704744" y="22757580"/>
              <a:ext cx="8631420" cy="7417626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8627966" y="22757580"/>
              <a:ext cx="8631420" cy="7417626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21166355" y="27027489"/>
              <a:ext cx="8631420" cy="7417626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42336164" y="13984474"/>
              <a:ext cx="8631420" cy="7417626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33704744" y="5221861"/>
              <a:ext cx="8631420" cy="7417626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8825998" y="14863688"/>
              <a:ext cx="13315589" cy="4203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489"/>
                </a:lnSpc>
                <a:spcBef>
                  <a:spcPct val="0"/>
                </a:spcBef>
              </a:pPr>
              <a:r>
                <a:rPr lang="en-US" sz="18206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Features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0811407" y="2040349"/>
            <a:ext cx="7476593" cy="1778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User Progress Dashboard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220703" y="4622792"/>
            <a:ext cx="4372045" cy="4832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280" indent="-226640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Central hub to track job applications, completed courses, and skill growth.</a:t>
            </a:r>
          </a:p>
          <a:p>
            <a:pPr algn="l" marL="453280" indent="-226640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Visualizes milestones, learning paths, and agent recommendations.</a:t>
            </a:r>
          </a:p>
          <a:p>
            <a:pPr algn="l" marL="453280" indent="-226640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Offers personalized insights and nudges for next career steps.</a:t>
            </a:r>
          </a:p>
          <a:p>
            <a:pPr algn="l" marL="453280" indent="-226640" lvl="1">
              <a:lnSpc>
                <a:spcPts val="2939"/>
              </a:lnSpc>
              <a:spcBef>
                <a:spcPct val="0"/>
              </a:spcBef>
              <a:buFont typeface="Arial"/>
              <a:buChar char="•"/>
            </a:pPr>
            <a:r>
              <a:rPr lang="en-US" sz="20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Encourages goal setting and achievement through gamified elements.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070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2385" r="0" b="0"/>
          <a:stretch>
            <a:fillRect/>
          </a:stretch>
        </p:blipFill>
        <p:spPr>
          <a:xfrm flipH="false" flipV="false" rot="0">
            <a:off x="0" y="245417"/>
            <a:ext cx="18288000" cy="10041583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15298" y="2640776"/>
            <a:ext cx="10610862" cy="189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515"/>
              </a:lnSpc>
              <a:spcBef>
                <a:spcPct val="0"/>
              </a:spcBef>
            </a:pPr>
            <a:r>
              <a:rPr lang="en-US" sz="11082" b="true">
                <a:solidFill>
                  <a:srgbClr val="FFFFFF"/>
                </a:solidFill>
                <a:latin typeface="Pattanakarn SemiExpanded Medium"/>
                <a:ea typeface="Pattanakarn SemiExpanded Medium"/>
                <a:cs typeface="Pattanakarn SemiExpanded Medium"/>
                <a:sym typeface="Pattanakarn SemiExpanded Medium"/>
              </a:rPr>
              <a:t>Thank You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15298" y="4685903"/>
            <a:ext cx="8248873" cy="457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3"/>
              </a:lnSpc>
              <a:spcBef>
                <a:spcPct val="0"/>
              </a:spcBef>
            </a:pPr>
            <a:r>
              <a:rPr lang="en-US" sz="2609" spc="4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Your Attention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672659" y="2107310"/>
            <a:ext cx="9814653" cy="8499047"/>
            <a:chOff x="0" y="0"/>
            <a:chExt cx="4282440" cy="3708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-14987" t="0" r="-1498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750044" y="6356834"/>
            <a:ext cx="5939686" cy="5143500"/>
            <a:chOff x="0" y="0"/>
            <a:chExt cx="4282440" cy="3708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4987" t="0" r="-14987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829212" y="1297051"/>
            <a:ext cx="5570573" cy="4787211"/>
            <a:chOff x="0" y="0"/>
            <a:chExt cx="812800" cy="698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gradFill>
                <a:gsLst>
                  <a:gs pos="0">
                    <a:srgbClr val="0063D8">
                      <a:alpha val="63000"/>
                    </a:srgbClr>
                  </a:gs>
                  <a:gs pos="100000">
                    <a:srgbClr val="03428B">
                      <a:alpha val="63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891010" y="5807843"/>
            <a:ext cx="1316557" cy="1131417"/>
            <a:chOff x="0" y="0"/>
            <a:chExt cx="812800" cy="698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0063D8">
                    <a:alpha val="100000"/>
                  </a:srgbClr>
                </a:gs>
                <a:gs pos="100000">
                  <a:srgbClr val="03428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112318" y="6495959"/>
            <a:ext cx="1031682" cy="886602"/>
            <a:chOff x="0" y="0"/>
            <a:chExt cx="812800" cy="69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373172" y="984118"/>
            <a:ext cx="1316557" cy="1131417"/>
            <a:chOff x="0" y="0"/>
            <a:chExt cx="812800" cy="698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0063D8">
                    <a:alpha val="100000"/>
                  </a:srgbClr>
                </a:gs>
                <a:gs pos="100000">
                  <a:srgbClr val="03428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4472657" y="478568"/>
            <a:ext cx="1031682" cy="886602"/>
            <a:chOff x="0" y="0"/>
            <a:chExt cx="812800" cy="6985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241212" y="732187"/>
            <a:ext cx="8536784" cy="8526113"/>
          </a:xfrm>
          <a:custGeom>
            <a:avLst/>
            <a:gdLst/>
            <a:ahLst/>
            <a:cxnLst/>
            <a:rect r="r" b="b" t="t" l="l"/>
            <a:pathLst>
              <a:path h="8526113" w="8536784">
                <a:moveTo>
                  <a:pt x="0" y="0"/>
                </a:moveTo>
                <a:lnTo>
                  <a:pt x="8536785" y="0"/>
                </a:lnTo>
                <a:lnTo>
                  <a:pt x="8536785" y="8526113"/>
                </a:lnTo>
                <a:lnTo>
                  <a:pt x="0" y="8526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676263" y="732187"/>
            <a:ext cx="8536784" cy="8526113"/>
          </a:xfrm>
          <a:custGeom>
            <a:avLst/>
            <a:gdLst/>
            <a:ahLst/>
            <a:cxnLst/>
            <a:rect r="r" b="b" t="t" l="l"/>
            <a:pathLst>
              <a:path h="8526113" w="8536784">
                <a:moveTo>
                  <a:pt x="0" y="0"/>
                </a:moveTo>
                <a:lnTo>
                  <a:pt x="8536784" y="0"/>
                </a:lnTo>
                <a:lnTo>
                  <a:pt x="8536784" y="8526113"/>
                </a:lnTo>
                <a:lnTo>
                  <a:pt x="0" y="8526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291482" y="1487082"/>
            <a:ext cx="11956628" cy="8590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91"/>
              </a:lnSpc>
            </a:pPr>
          </a:p>
          <a:p>
            <a:pPr algn="just">
              <a:lnSpc>
                <a:spcPts val="2563"/>
              </a:lnSpc>
            </a:pPr>
            <a:r>
              <a:rPr lang="en-US" sz="1830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Developed an AI-powered agent ecosystem that guides Indian job seekers in identifying skill gaps, recommending personalized training, and matching them with relevant job opportunities. Targeting both entry-level and vocational segments, this agent evolves with the user’s journey, providing continuous career support.</a:t>
            </a:r>
          </a:p>
          <a:p>
            <a:pPr algn="just">
              <a:lnSpc>
                <a:spcPts val="2563"/>
              </a:lnSpc>
            </a:pPr>
          </a:p>
          <a:p>
            <a:pPr algn="just">
              <a:lnSpc>
                <a:spcPts val="2563"/>
              </a:lnSpc>
            </a:pPr>
          </a:p>
          <a:p>
            <a:pPr algn="just">
              <a:lnSpc>
                <a:spcPts val="2563"/>
              </a:lnSpc>
            </a:pPr>
            <a:r>
              <a:rPr lang="en-US" sz="1830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Functional/Technical Requirements:</a:t>
            </a:r>
          </a:p>
          <a:p>
            <a:pPr algn="just" marL="395288" indent="-197644" lvl="1">
              <a:lnSpc>
                <a:spcPts val="2563"/>
              </a:lnSpc>
              <a:buFont typeface="Arial"/>
              <a:buChar char="•"/>
            </a:pP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Car</a:t>
            </a: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eer Guidance Orchestrator: Central AI agent that coordinates all sub-agents and user interaction.</a:t>
            </a:r>
          </a:p>
          <a:p>
            <a:pPr algn="just" marL="395288" indent="-197644" lvl="1">
              <a:lnSpc>
                <a:spcPts val="2563"/>
              </a:lnSpc>
              <a:buFont typeface="Arial"/>
              <a:buChar char="•"/>
            </a:pP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Skill Assessment Agent: Analyzes user aptitude, experience, and interests to determine career readiness.</a:t>
            </a:r>
          </a:p>
          <a:p>
            <a:pPr algn="just" marL="395288" indent="-197644" lvl="1">
              <a:lnSpc>
                <a:spcPts val="2563"/>
              </a:lnSpc>
              <a:buFont typeface="Arial"/>
              <a:buChar char="•"/>
            </a:pP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Demand Analysis Agent: Fetches real-time job market data to identify in-demand skills by role and location.</a:t>
            </a:r>
          </a:p>
          <a:p>
            <a:pPr algn="just" marL="395288" indent="-197644" lvl="1">
              <a:lnSpc>
                <a:spcPts val="2563"/>
              </a:lnSpc>
              <a:buFont typeface="Arial"/>
              <a:buChar char="•"/>
            </a:pP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Training Resource Agent: Recommends relevant courses, certifications, and local government programs.</a:t>
            </a:r>
          </a:p>
          <a:p>
            <a:pPr algn="just" marL="395288" indent="-197644" lvl="1">
              <a:lnSpc>
                <a:spcPts val="2563"/>
              </a:lnSpc>
              <a:buFont typeface="Arial"/>
              <a:buChar char="•"/>
            </a:pP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Job Matching Agent: Finds tailored job listings from portals based on user profile and preferences.</a:t>
            </a:r>
          </a:p>
          <a:p>
            <a:pPr algn="just">
              <a:lnSpc>
                <a:spcPts val="2563"/>
              </a:lnSpc>
            </a:pPr>
          </a:p>
          <a:p>
            <a:pPr algn="just">
              <a:lnSpc>
                <a:spcPts val="2563"/>
              </a:lnSpc>
            </a:pPr>
          </a:p>
          <a:p>
            <a:pPr algn="just">
              <a:lnSpc>
                <a:spcPts val="2563"/>
              </a:lnSpc>
            </a:pPr>
            <a:r>
              <a:rPr lang="en-US" sz="1830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NonFunctional/NonTechnical Requirements:</a:t>
            </a:r>
          </a:p>
          <a:p>
            <a:pPr algn="just" marL="395288" indent="-197644" lvl="1">
              <a:lnSpc>
                <a:spcPts val="2563"/>
              </a:lnSpc>
              <a:buFont typeface="Arial"/>
              <a:buChar char="•"/>
            </a:pP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User Experience: Intuitive chatbot/mobile/web interface for real-time guidance.</a:t>
            </a:r>
          </a:p>
          <a:p>
            <a:pPr algn="just" marL="395288" indent="-197644" lvl="1">
              <a:lnSpc>
                <a:spcPts val="2563"/>
              </a:lnSpc>
              <a:buFont typeface="Arial"/>
              <a:buChar char="•"/>
            </a:pP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Automation: Integrated with CrewAI and n8n for seamless task execution and API calls.</a:t>
            </a:r>
          </a:p>
          <a:p>
            <a:pPr algn="just" marL="395288" indent="-197644" lvl="1">
              <a:lnSpc>
                <a:spcPts val="2563"/>
              </a:lnSpc>
              <a:buFont typeface="Arial"/>
              <a:buChar char="•"/>
            </a:pP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Deployment Ready: Designed for Fetch.ai Agentverse using FetchAI SDK.</a:t>
            </a:r>
          </a:p>
          <a:p>
            <a:pPr algn="just" marL="395288" indent="-197644" lvl="1">
              <a:lnSpc>
                <a:spcPts val="2563"/>
              </a:lnSpc>
              <a:buFont typeface="Arial"/>
              <a:buChar char="•"/>
            </a:pPr>
            <a:r>
              <a:rPr lang="en-US" b="true" sz="183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Monetization: Includes subscription features, partner commissions, and certification fees.</a:t>
            </a:r>
          </a:p>
          <a:p>
            <a:pPr algn="just">
              <a:lnSpc>
                <a:spcPts val="2423"/>
              </a:lnSpc>
            </a:pPr>
          </a:p>
          <a:p>
            <a:pPr algn="just">
              <a:lnSpc>
                <a:spcPts val="2423"/>
              </a:lnSpc>
              <a:spcBef>
                <a:spcPct val="0"/>
              </a:spcBef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14707094" y="-1076774"/>
            <a:ext cx="4516498" cy="3881366"/>
            <a:chOff x="0" y="0"/>
            <a:chExt cx="812800" cy="6985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gradFill>
                <a:gsLst>
                  <a:gs pos="0">
                    <a:srgbClr val="0063D8">
                      <a:alpha val="63000"/>
                    </a:srgbClr>
                  </a:gs>
                  <a:gs pos="100000">
                    <a:srgbClr val="03428B">
                      <a:alpha val="63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04112" y="2238883"/>
            <a:ext cx="1316557" cy="1131417"/>
            <a:chOff x="0" y="0"/>
            <a:chExt cx="812800" cy="698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0063D8">
                    <a:alpha val="100000"/>
                  </a:srgbClr>
                </a:gs>
                <a:gs pos="100000">
                  <a:srgbClr val="03428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020669" y="2926999"/>
            <a:ext cx="1031682" cy="886602"/>
            <a:chOff x="0" y="0"/>
            <a:chExt cx="812800" cy="698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5897034" y="6755235"/>
            <a:ext cx="1316557" cy="1131417"/>
            <a:chOff x="0" y="0"/>
            <a:chExt cx="812800" cy="69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gradFill rotWithShape="true">
              <a:gsLst>
                <a:gs pos="0">
                  <a:srgbClr val="0063D8">
                    <a:alpha val="100000"/>
                  </a:srgbClr>
                </a:gs>
                <a:gs pos="100000">
                  <a:srgbClr val="03428B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4996518" y="6249686"/>
            <a:ext cx="1031682" cy="886602"/>
            <a:chOff x="0" y="0"/>
            <a:chExt cx="812800" cy="698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114300" y="-57150"/>
              <a:ext cx="5842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-1756586" y="7136288"/>
            <a:ext cx="5570573" cy="4787211"/>
            <a:chOff x="0" y="0"/>
            <a:chExt cx="812800" cy="6985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gradFill>
                <a:gsLst>
                  <a:gs pos="0">
                    <a:srgbClr val="0063D8">
                      <a:alpha val="63000"/>
                    </a:srgbClr>
                  </a:gs>
                  <a:gs pos="100000">
                    <a:srgbClr val="03428B">
                      <a:alpha val="63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114300" y="-66675"/>
              <a:ext cx="5842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241212" y="1247648"/>
            <a:ext cx="13518291" cy="555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3"/>
              </a:lnSpc>
              <a:spcBef>
                <a:spcPct val="0"/>
              </a:spcBef>
            </a:pPr>
            <a:r>
              <a:rPr lang="en-US" b="true" sz="30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AI-Driven Skill Enhancement &amp; Job Connect Agent – Career Saathi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93299" y="1028700"/>
            <a:ext cx="12177135" cy="8229600"/>
            <a:chOff x="0" y="0"/>
            <a:chExt cx="16236180" cy="109728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4454879"/>
              <a:ext cx="2749616" cy="2362951"/>
              <a:chOff x="0" y="0"/>
              <a:chExt cx="812800" cy="6985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2749616" y="1663470"/>
              <a:ext cx="2749616" cy="2362951"/>
              <a:chOff x="0" y="0"/>
              <a:chExt cx="812800" cy="6985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6742732" y="0"/>
              <a:ext cx="2749616" cy="2362951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0736948" y="7249631"/>
              <a:ext cx="2749616" cy="2362951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2748516" y="7249631"/>
              <a:ext cx="2749616" cy="2362951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6742732" y="8609849"/>
              <a:ext cx="2749616" cy="2362951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13486564" y="4454879"/>
              <a:ext cx="2749616" cy="2362951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10736948" y="1663470"/>
              <a:ext cx="2749616" cy="2362951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5997190" y="4727362"/>
              <a:ext cx="4241800" cy="13466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119"/>
                </a:lnSpc>
                <a:spcBef>
                  <a:spcPct val="0"/>
                </a:spcBef>
              </a:pPr>
              <a:r>
                <a:rPr lang="en-US" sz="57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Features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3119413" y="1524244"/>
            <a:ext cx="11441346" cy="6936460"/>
            <a:chOff x="0" y="0"/>
            <a:chExt cx="15255127" cy="9248613"/>
          </a:xfrm>
        </p:grpSpPr>
        <p:sp>
          <p:nvSpPr>
            <p:cNvPr name="TextBox 30" id="30"/>
            <p:cNvSpPr txBox="true"/>
            <p:nvPr/>
          </p:nvSpPr>
          <p:spPr>
            <a:xfrm rot="0">
              <a:off x="6735238" y="-47625"/>
              <a:ext cx="2201704" cy="6606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59"/>
                </a:lnSpc>
              </a:pPr>
              <a:r>
                <a:rPr lang="en-US" sz="1399" b="true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Recommendation</a:t>
              </a:r>
            </a:p>
            <a:p>
              <a:pPr algn="ctr">
                <a:lnSpc>
                  <a:spcPts val="1959"/>
                </a:lnSpc>
                <a:spcBef>
                  <a:spcPct val="0"/>
                </a:spcBef>
              </a:pPr>
              <a:r>
                <a:rPr lang="en-US" b="true" sz="13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System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11154000" y="1557425"/>
              <a:ext cx="1351511" cy="7300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en-US" sz="1599" b="true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Skill Gap Analysis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13903617" y="4454786"/>
              <a:ext cx="1351511" cy="9084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819"/>
                </a:lnSpc>
                <a:spcBef>
                  <a:spcPct val="0"/>
                </a:spcBef>
              </a:pPr>
              <a:r>
                <a:rPr lang="en-US" b="true" sz="12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Training Resource Aggregator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10997226" y="7143586"/>
              <a:ext cx="1665060" cy="10983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b="true" sz="15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Resume &amp; Interview Assistant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6869124" y="8518574"/>
              <a:ext cx="1933932" cy="7300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b="true" sz="15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Real-Time Job Matching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2875458" y="7143586"/>
              <a:ext cx="1933932" cy="7300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b="true" sz="15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Mobile-First Interface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0" y="4310734"/>
              <a:ext cx="2211016" cy="7300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</a:pPr>
              <a:r>
                <a:rPr lang="en-US" sz="1599" b="true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Crew-AI </a:t>
              </a:r>
            </a:p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b="true" sz="15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Integration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2735816" y="1741575"/>
              <a:ext cx="2211016" cy="3617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39"/>
                </a:lnSpc>
                <a:spcBef>
                  <a:spcPct val="0"/>
                </a:spcBef>
              </a:pPr>
              <a:r>
                <a:rPr lang="en-US" b="true" sz="1599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Dashboard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9968844" y="3683601"/>
            <a:ext cx="38225688" cy="25833837"/>
            <a:chOff x="0" y="0"/>
            <a:chExt cx="50967584" cy="3444511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13984474"/>
              <a:ext cx="8631420" cy="7417626"/>
              <a:chOff x="0" y="0"/>
              <a:chExt cx="812800" cy="6985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8631420" y="5221861"/>
              <a:ext cx="8631420" cy="7417626"/>
              <a:chOff x="0" y="0"/>
              <a:chExt cx="812800" cy="6985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166355" y="0"/>
              <a:ext cx="8631420" cy="7417626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33704744" y="22757580"/>
              <a:ext cx="8631420" cy="7417626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8627966" y="22757580"/>
              <a:ext cx="8631420" cy="7417626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21166355" y="27027489"/>
              <a:ext cx="8631420" cy="7417626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42336164" y="13984474"/>
              <a:ext cx="8631420" cy="7417626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33704744" y="5221861"/>
              <a:ext cx="8631420" cy="7417626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8825998" y="14863688"/>
              <a:ext cx="13315589" cy="4203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489"/>
                </a:lnSpc>
                <a:spcBef>
                  <a:spcPct val="0"/>
                </a:spcBef>
              </a:pPr>
              <a:r>
                <a:rPr lang="en-US" sz="18206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Features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6788580" y="5237376"/>
            <a:ext cx="4710841" cy="3009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09764" indent="-204882" lvl="1">
              <a:lnSpc>
                <a:spcPts val="2657"/>
              </a:lnSpc>
              <a:buFont typeface="Arial"/>
              <a:buChar char="•"/>
            </a:pPr>
            <a:r>
              <a:rPr lang="en-US" sz="189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Uses AI to analyze user goals, skills, and preferences.</a:t>
            </a:r>
          </a:p>
          <a:p>
            <a:pPr algn="just" marL="409764" indent="-204882" lvl="1">
              <a:lnSpc>
                <a:spcPts val="2657"/>
              </a:lnSpc>
              <a:buFont typeface="Arial"/>
              <a:buChar char="•"/>
            </a:pPr>
            <a:r>
              <a:rPr lang="en-US" sz="189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Recommends jobs and training opportunities tailored to the profile.</a:t>
            </a:r>
          </a:p>
          <a:p>
            <a:pPr algn="just" marL="409764" indent="-204882" lvl="1">
              <a:lnSpc>
                <a:spcPts val="2657"/>
              </a:lnSpc>
              <a:buFont typeface="Arial"/>
              <a:buChar char="•"/>
            </a:pPr>
            <a:r>
              <a:rPr lang="en-US" sz="189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Continuously adapts suggestions based on user interaction.</a:t>
            </a:r>
          </a:p>
          <a:p>
            <a:pPr algn="just" marL="409764" indent="-204882" lvl="1">
              <a:lnSpc>
                <a:spcPts val="2657"/>
              </a:lnSpc>
              <a:spcBef>
                <a:spcPct val="0"/>
              </a:spcBef>
              <a:buFont typeface="Arial"/>
              <a:buChar char="•"/>
            </a:pPr>
            <a:r>
              <a:rPr lang="en-US" sz="189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Powered by OpenAI + CrewAI logic for contextual understanding.</a:t>
            </a:r>
          </a:p>
          <a:p>
            <a:pPr algn="ctr">
              <a:lnSpc>
                <a:spcPts val="2657"/>
              </a:lnSpc>
              <a:spcBef>
                <a:spcPct val="0"/>
              </a:spcBef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6017940" y="1647281"/>
            <a:ext cx="6252121" cy="1778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Recommendations</a:t>
            </a:r>
          </a:p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System</a:t>
            </a:r>
          </a:p>
        </p:txBody>
      </p:sp>
    </p:spTree>
  </p:cSld>
  <p:clrMapOvr>
    <a:masterClrMapping/>
  </p:clrMapOvr>
  <p:transition spd="slow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4351594" y="0"/>
            <a:ext cx="38225688" cy="25833837"/>
            <a:chOff x="0" y="0"/>
            <a:chExt cx="50967584" cy="3444511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13984474"/>
              <a:ext cx="8631420" cy="7417626"/>
              <a:chOff x="0" y="0"/>
              <a:chExt cx="812800" cy="6985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8631420" y="5221861"/>
              <a:ext cx="8631420" cy="7417626"/>
              <a:chOff x="0" y="0"/>
              <a:chExt cx="812800" cy="6985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166355" y="0"/>
              <a:ext cx="8631420" cy="7417626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33704744" y="22757580"/>
              <a:ext cx="8631420" cy="7417626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8627966" y="22757580"/>
              <a:ext cx="8631420" cy="7417626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21166355" y="27027489"/>
              <a:ext cx="8631420" cy="7417626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42336164" y="13984474"/>
              <a:ext cx="8631420" cy="7417626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33704744" y="5221861"/>
              <a:ext cx="8631420" cy="7417626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8825998" y="14863688"/>
              <a:ext cx="13315589" cy="4203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489"/>
                </a:lnSpc>
                <a:spcBef>
                  <a:spcPct val="0"/>
                </a:spcBef>
              </a:pPr>
              <a:r>
                <a:rPr lang="en-US" sz="18206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Features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699230" y="5455762"/>
            <a:ext cx="4927804" cy="2874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96355" indent="-198177" lvl="1">
              <a:lnSpc>
                <a:spcPts val="2570"/>
              </a:lnSpc>
              <a:buFont typeface="Arial"/>
              <a:buChar char="•"/>
            </a:pPr>
            <a:r>
              <a:rPr lang="en-US" sz="18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Evalua</a:t>
            </a:r>
            <a:r>
              <a:rPr lang="en-US" sz="18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tes current skillset against desired job roles.</a:t>
            </a:r>
          </a:p>
          <a:p>
            <a:pPr algn="just" marL="396355" indent="-198177" lvl="1">
              <a:lnSpc>
                <a:spcPts val="2570"/>
              </a:lnSpc>
              <a:buFont typeface="Arial"/>
              <a:buChar char="•"/>
            </a:pPr>
            <a:r>
              <a:rPr lang="en-US" sz="18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Highlights missing or underdeveloped skills.</a:t>
            </a:r>
          </a:p>
          <a:p>
            <a:pPr algn="just" marL="396355" indent="-198177" lvl="1">
              <a:lnSpc>
                <a:spcPts val="2570"/>
              </a:lnSpc>
              <a:buFont typeface="Arial"/>
              <a:buChar char="•"/>
            </a:pPr>
            <a:r>
              <a:rPr lang="en-US" sz="18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Provides clear action steps to bridge the gap.</a:t>
            </a:r>
          </a:p>
          <a:p>
            <a:pPr algn="just" marL="396355" indent="-198177" lvl="1">
              <a:lnSpc>
                <a:spcPts val="2570"/>
              </a:lnSpc>
              <a:spcBef>
                <a:spcPct val="0"/>
              </a:spcBef>
              <a:buFont typeface="Arial"/>
              <a:buChar char="•"/>
            </a:pPr>
            <a:r>
              <a:rPr lang="en-US" sz="183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Uses NLP-based comparison between job descriptions and profiles.</a:t>
            </a:r>
          </a:p>
          <a:p>
            <a:pPr algn="just">
              <a:lnSpc>
                <a:spcPts val="2570"/>
              </a:lnSpc>
              <a:spcBef>
                <a:spcPct val="0"/>
              </a:spcBef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344402" y="1505722"/>
            <a:ext cx="5637461" cy="892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SkillGap Analysis</a:t>
            </a: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9081688" y="-7773418"/>
            <a:ext cx="38225688" cy="25833837"/>
            <a:chOff x="0" y="0"/>
            <a:chExt cx="50967584" cy="3444511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13984474"/>
              <a:ext cx="8631420" cy="7417626"/>
              <a:chOff x="0" y="0"/>
              <a:chExt cx="812800" cy="6985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8631420" y="5221861"/>
              <a:ext cx="8631420" cy="7417626"/>
              <a:chOff x="0" y="0"/>
              <a:chExt cx="812800" cy="6985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166355" y="0"/>
              <a:ext cx="8631420" cy="7417626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33704744" y="22757580"/>
              <a:ext cx="8631420" cy="7417626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8627966" y="22757580"/>
              <a:ext cx="8631420" cy="7417626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21166355" y="27027489"/>
              <a:ext cx="8631420" cy="7417626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42336164" y="13984474"/>
              <a:ext cx="8631420" cy="7417626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33704744" y="5221861"/>
              <a:ext cx="8631420" cy="7417626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8825998" y="14863688"/>
              <a:ext cx="13315589" cy="4203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489"/>
                </a:lnSpc>
                <a:spcBef>
                  <a:spcPct val="0"/>
                </a:spcBef>
              </a:pPr>
              <a:r>
                <a:rPr lang="en-US" sz="18206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Features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956058" y="1164652"/>
            <a:ext cx="9837837" cy="892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Training Resource Aggregator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515072" y="3808222"/>
            <a:ext cx="4719810" cy="3821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68946" indent="-234473" lvl="1">
              <a:lnSpc>
                <a:spcPts val="3040"/>
              </a:lnSpc>
              <a:buFont typeface="Arial"/>
              <a:buChar char="•"/>
            </a:pPr>
            <a:r>
              <a:rPr lang="en-US" sz="21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Pulls top online courses (MOOCs, gov. portals, certifications).</a:t>
            </a:r>
          </a:p>
          <a:p>
            <a:pPr algn="l" marL="468946" indent="-234473" lvl="1">
              <a:lnSpc>
                <a:spcPts val="3040"/>
              </a:lnSpc>
              <a:buFont typeface="Arial"/>
              <a:buChar char="•"/>
            </a:pPr>
            <a:r>
              <a:rPr lang="en-US" sz="21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Suggests learning paths based on industry demand.</a:t>
            </a:r>
          </a:p>
          <a:p>
            <a:pPr algn="l" marL="468946" indent="-234473" lvl="1">
              <a:lnSpc>
                <a:spcPts val="3040"/>
              </a:lnSpc>
              <a:buFont typeface="Arial"/>
              <a:buChar char="•"/>
            </a:pPr>
            <a:r>
              <a:rPr lang="en-US" sz="21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Filters by cost, duration, and skill level.</a:t>
            </a:r>
          </a:p>
          <a:p>
            <a:pPr algn="l" marL="468946" indent="-234473" lvl="1">
              <a:lnSpc>
                <a:spcPts val="3040"/>
              </a:lnSpc>
              <a:spcBef>
                <a:spcPct val="0"/>
              </a:spcBef>
              <a:buFont typeface="Arial"/>
              <a:buChar char="•"/>
            </a:pPr>
            <a:r>
              <a:rPr lang="en-US" sz="21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Partners with platforms like Coursera, NPTEL, and UpGrad.</a:t>
            </a:r>
          </a:p>
          <a:p>
            <a:pPr algn="ctr">
              <a:lnSpc>
                <a:spcPts val="304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4700188" y="-16575537"/>
            <a:ext cx="38225688" cy="25833837"/>
            <a:chOff x="0" y="0"/>
            <a:chExt cx="50967584" cy="3444511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13984474"/>
              <a:ext cx="8631420" cy="7417626"/>
              <a:chOff x="0" y="0"/>
              <a:chExt cx="812800" cy="6985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8631420" y="5221861"/>
              <a:ext cx="8631420" cy="7417626"/>
              <a:chOff x="0" y="0"/>
              <a:chExt cx="812800" cy="6985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166355" y="0"/>
              <a:ext cx="8631420" cy="7417626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33704744" y="22757580"/>
              <a:ext cx="8631420" cy="7417626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8627966" y="22757580"/>
              <a:ext cx="8631420" cy="7417626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21166355" y="27027489"/>
              <a:ext cx="8631420" cy="7417626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42336164" y="13984474"/>
              <a:ext cx="8631420" cy="7417626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33704744" y="5221861"/>
              <a:ext cx="8631420" cy="7417626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8825998" y="14863688"/>
              <a:ext cx="13315589" cy="4203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489"/>
                </a:lnSpc>
                <a:spcBef>
                  <a:spcPct val="0"/>
                </a:spcBef>
              </a:pPr>
              <a:r>
                <a:rPr lang="en-US" sz="18206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Features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6867233" y="1632347"/>
            <a:ext cx="6658267" cy="1778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Resume &amp; Interview Assistant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78972" y="1868302"/>
            <a:ext cx="5013389" cy="3275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8"/>
              </a:lnSpc>
            </a:pPr>
            <a:r>
              <a:rPr lang="en-US" sz="18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Resume &amp; Interview Assistant</a:t>
            </a:r>
          </a:p>
          <a:p>
            <a:pPr algn="l" marL="405364" indent="-202682" lvl="1">
              <a:lnSpc>
                <a:spcPts val="2628"/>
              </a:lnSpc>
              <a:buFont typeface="Arial"/>
              <a:buChar char="•"/>
            </a:pPr>
            <a:r>
              <a:rPr lang="en-US" sz="18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Generates ATS-friendly resumes using AI templates.</a:t>
            </a:r>
          </a:p>
          <a:p>
            <a:pPr algn="l" marL="405364" indent="-202682" lvl="1">
              <a:lnSpc>
                <a:spcPts val="2628"/>
              </a:lnSpc>
              <a:buFont typeface="Arial"/>
              <a:buChar char="•"/>
            </a:pPr>
            <a:r>
              <a:rPr lang="en-US" sz="18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Offers mock interview simulations with feedback.</a:t>
            </a:r>
          </a:p>
          <a:p>
            <a:pPr algn="l" marL="405364" indent="-202682" lvl="1">
              <a:lnSpc>
                <a:spcPts val="2628"/>
              </a:lnSpc>
              <a:buFont typeface="Arial"/>
              <a:buChar char="•"/>
            </a:pPr>
            <a:r>
              <a:rPr lang="en-US" sz="18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Provides industry-specific Q&amp;A preparation.</a:t>
            </a:r>
          </a:p>
          <a:p>
            <a:pPr algn="l" marL="405364" indent="-202682" lvl="1">
              <a:lnSpc>
                <a:spcPts val="2628"/>
              </a:lnSpc>
              <a:spcBef>
                <a:spcPct val="0"/>
              </a:spcBef>
              <a:buFont typeface="Arial"/>
              <a:buChar char="•"/>
            </a:pPr>
            <a:r>
              <a:rPr lang="en-US" sz="187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Helps craft LinkedIn summaries and cover letters.</a:t>
            </a:r>
          </a:p>
          <a:p>
            <a:pPr algn="l">
              <a:lnSpc>
                <a:spcPts val="2628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9968844" y="-19623537"/>
            <a:ext cx="38225688" cy="25833837"/>
            <a:chOff x="0" y="0"/>
            <a:chExt cx="50967584" cy="3444511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13984474"/>
              <a:ext cx="8631420" cy="7417626"/>
              <a:chOff x="0" y="0"/>
              <a:chExt cx="812800" cy="6985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8631420" y="5221861"/>
              <a:ext cx="8631420" cy="7417626"/>
              <a:chOff x="0" y="0"/>
              <a:chExt cx="812800" cy="6985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166355" y="0"/>
              <a:ext cx="8631420" cy="7417626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33704744" y="22757580"/>
              <a:ext cx="8631420" cy="7417626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8627966" y="22757580"/>
              <a:ext cx="8631420" cy="7417626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21166355" y="27027489"/>
              <a:ext cx="8631420" cy="7417626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42336164" y="13984474"/>
              <a:ext cx="8631420" cy="7417626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33704744" y="5221861"/>
              <a:ext cx="8631420" cy="7417626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8825998" y="14863688"/>
              <a:ext cx="13315589" cy="4203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489"/>
                </a:lnSpc>
                <a:spcBef>
                  <a:spcPct val="0"/>
                </a:spcBef>
              </a:pPr>
              <a:r>
                <a:rPr lang="en-US" sz="18206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Features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5133752" y="7155837"/>
            <a:ext cx="8020496" cy="892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Real-Time Job Matching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645095" y="2359303"/>
            <a:ext cx="4722965" cy="3346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6389" indent="-228194" lvl="1">
              <a:lnSpc>
                <a:spcPts val="2959"/>
              </a:lnSpc>
              <a:buFont typeface="Arial"/>
              <a:buChar char="•"/>
            </a:pPr>
            <a:r>
              <a:rPr lang="en-US" sz="21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Searches job portals using</a:t>
            </a:r>
            <a:r>
              <a:rPr lang="en-US" sz="21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live APIs or custom scraping.</a:t>
            </a:r>
          </a:p>
          <a:p>
            <a:pPr algn="just" marL="456389" indent="-228194" lvl="1">
              <a:lnSpc>
                <a:spcPts val="2959"/>
              </a:lnSpc>
              <a:buFont typeface="Arial"/>
              <a:buChar char="•"/>
            </a:pPr>
            <a:r>
              <a:rPr lang="en-US" sz="21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Filters by location, salary expectations, and job type.</a:t>
            </a:r>
          </a:p>
          <a:p>
            <a:pPr algn="just" marL="456389" indent="-228194" lvl="1">
              <a:lnSpc>
                <a:spcPts val="2959"/>
              </a:lnSpc>
              <a:buFont typeface="Arial"/>
              <a:buChar char="•"/>
            </a:pPr>
            <a:r>
              <a:rPr lang="en-US" sz="21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Sends real-time updates or notifications via bot/app.</a:t>
            </a:r>
          </a:p>
          <a:p>
            <a:pPr algn="just" marL="456389" indent="-228194" lvl="1">
              <a:lnSpc>
                <a:spcPts val="2959"/>
              </a:lnSpc>
              <a:spcBef>
                <a:spcPct val="0"/>
              </a:spcBef>
              <a:buFont typeface="Arial"/>
              <a:buChar char="•"/>
            </a:pPr>
            <a:r>
              <a:rPr lang="en-US" sz="211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Prioritizes listings based on fit score.</a:t>
            </a:r>
          </a:p>
          <a:p>
            <a:pPr algn="ctr">
              <a:lnSpc>
                <a:spcPts val="2959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09156" y="-16575537"/>
            <a:ext cx="38225688" cy="25833837"/>
            <a:chOff x="0" y="0"/>
            <a:chExt cx="50967584" cy="34445116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13984474"/>
              <a:ext cx="8631420" cy="7417626"/>
              <a:chOff x="0" y="0"/>
              <a:chExt cx="812800" cy="6985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8631420" y="5221861"/>
              <a:ext cx="8631420" cy="7417626"/>
              <a:chOff x="0" y="0"/>
              <a:chExt cx="812800" cy="6985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21166355" y="0"/>
              <a:ext cx="8631420" cy="7417626"/>
              <a:chOff x="0" y="0"/>
              <a:chExt cx="812800" cy="6985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33704744" y="22757580"/>
              <a:ext cx="8631420" cy="7417626"/>
              <a:chOff x="0" y="0"/>
              <a:chExt cx="812800" cy="6985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8627966" y="22757580"/>
              <a:ext cx="8631420" cy="7417626"/>
              <a:chOff x="0" y="0"/>
              <a:chExt cx="812800" cy="6985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21166355" y="27027489"/>
              <a:ext cx="8631420" cy="7417626"/>
              <a:chOff x="0" y="0"/>
              <a:chExt cx="812800" cy="6985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42336164" y="13984474"/>
              <a:ext cx="8631420" cy="7417626"/>
              <a:chOff x="0" y="0"/>
              <a:chExt cx="812800" cy="6985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0">
              <a:off x="33704744" y="5221861"/>
              <a:ext cx="8631420" cy="7417626"/>
              <a:chOff x="0" y="0"/>
              <a:chExt cx="812800" cy="6985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0063D8">
                      <a:alpha val="100000"/>
                    </a:srgbClr>
                  </a:gs>
                  <a:gs pos="100000">
                    <a:srgbClr val="03428B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14300" y="-57150"/>
                <a:ext cx="584200" cy="7556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8825998" y="14863688"/>
              <a:ext cx="13315589" cy="42033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489"/>
                </a:lnSpc>
                <a:spcBef>
                  <a:spcPct val="0"/>
                </a:spcBef>
              </a:pPr>
              <a:r>
                <a:rPr lang="en-US" sz="18206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Features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9144000" y="6612615"/>
            <a:ext cx="7076926" cy="892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b="true" sz="4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Mobile-First Interface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885973" y="1651053"/>
            <a:ext cx="4562192" cy="3827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72993" indent="-236497" lvl="1">
              <a:lnSpc>
                <a:spcPts val="3067"/>
              </a:lnSpc>
              <a:buFont typeface="Arial"/>
              <a:buChar char="•"/>
            </a:pPr>
            <a:r>
              <a:rPr lang="en-US" sz="21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Designed for accessibility on Android and iOS.</a:t>
            </a:r>
          </a:p>
          <a:p>
            <a:pPr algn="ctr" marL="472993" indent="-236497" lvl="1">
              <a:lnSpc>
                <a:spcPts val="3067"/>
              </a:lnSpc>
              <a:buFont typeface="Arial"/>
              <a:buChar char="•"/>
            </a:pPr>
            <a:r>
              <a:rPr lang="en-US" sz="21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chatbot-style interaction for inputs</a:t>
            </a:r>
            <a:r>
              <a:rPr lang="en-US" sz="21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and feedback.</a:t>
            </a:r>
          </a:p>
          <a:p>
            <a:pPr algn="ctr" marL="472993" indent="-236497" lvl="1">
              <a:lnSpc>
                <a:spcPts val="3067"/>
              </a:lnSpc>
              <a:buFont typeface="Arial"/>
              <a:buChar char="•"/>
            </a:pPr>
            <a:r>
              <a:rPr lang="en-US" sz="21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Saves user preferences for personalized journeys.</a:t>
            </a:r>
          </a:p>
          <a:p>
            <a:pPr algn="ctr" marL="472993" indent="-236497" lvl="1">
              <a:lnSpc>
                <a:spcPts val="3067"/>
              </a:lnSpc>
              <a:spcBef>
                <a:spcPct val="0"/>
              </a:spcBef>
              <a:buFont typeface="Arial"/>
              <a:buChar char="•"/>
            </a:pPr>
            <a:r>
              <a:rPr lang="en-US" sz="219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Syncs progress across devices.</a:t>
            </a:r>
          </a:p>
          <a:p>
            <a:pPr algn="ctr">
              <a:lnSpc>
                <a:spcPts val="3067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DAGjMtzQDxo</dc:identifier>
  <dcterms:modified xsi:type="dcterms:W3CDTF">2011-08-01T06:04:30Z</dcterms:modified>
  <cp:revision>1</cp:revision>
  <dc:title>Resume_agent</dc:title>
</cp:coreProperties>
</file>

<file path=docProps/thumbnail.jpeg>
</file>